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8" r:id="rId5"/>
    <p:sldId id="277" r:id="rId6"/>
    <p:sldId id="263" r:id="rId7"/>
    <p:sldId id="264" r:id="rId8"/>
    <p:sldId id="275" r:id="rId9"/>
    <p:sldId id="274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6" r:id="rId18"/>
    <p:sldId id="26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8" autoAdjust="0"/>
    <p:restoredTop sz="94660"/>
  </p:normalViewPr>
  <p:slideViewPr>
    <p:cSldViewPr>
      <p:cViewPr varScale="1">
        <p:scale>
          <a:sx n="87" d="100"/>
          <a:sy n="87" d="100"/>
        </p:scale>
        <p:origin x="145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nathan\Desktop\Senior%20Design\Gantt%20Char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Predicted Market Value</c:v>
          </c:tx>
          <c:marker>
            <c:symbol val="none"/>
          </c:marker>
          <c:xVal>
            <c:numRef>
              <c:f>Sheet1!$A$1:$A$2</c:f>
              <c:numCache>
                <c:formatCode>General</c:formatCode>
                <c:ptCount val="2"/>
                <c:pt idx="0">
                  <c:v>2015</c:v>
                </c:pt>
                <c:pt idx="1">
                  <c:v>2020</c:v>
                </c:pt>
              </c:numCache>
            </c:numRef>
          </c:xVal>
          <c:yVal>
            <c:numRef>
              <c:f>Sheet1!$B$1:$B$2</c:f>
              <c:numCache>
                <c:formatCode>General</c:formatCode>
                <c:ptCount val="2"/>
                <c:pt idx="0">
                  <c:v>1.61</c:v>
                </c:pt>
                <c:pt idx="1">
                  <c:v>1.9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6869248"/>
        <c:axId val="146384328"/>
      </c:scatterChart>
      <c:valAx>
        <c:axId val="1468692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46384328"/>
        <c:crosses val="autoZero"/>
        <c:crossBetween val="midCat"/>
      </c:valAx>
      <c:valAx>
        <c:axId val="14638432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$(Billions)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46869248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rotWithShape="1">
      <a:gsLst>
        <a:gs pos="20000">
          <a:schemeClr val="accent1">
            <a:tint val="9000"/>
          </a:schemeClr>
        </a:gs>
        <a:gs pos="100000">
          <a:schemeClr val="accent1">
            <a:tint val="70000"/>
            <a:satMod val="100000"/>
          </a:schemeClr>
        </a:gs>
      </a:gsLst>
      <a:path path="circle">
        <a:fillToRect l="-15000" t="-15000" r="115000" b="115000"/>
      </a:path>
    </a:gradFill>
    <a:ln w="9525" cap="flat" cmpd="sng" algn="ctr">
      <a:solidFill>
        <a:schemeClr val="accent1">
          <a:shade val="48000"/>
          <a:satMod val="110000"/>
        </a:schemeClr>
      </a:solidFill>
      <a:prstDash val="solid"/>
    </a:ln>
    <a:effectLst>
      <a:outerShdw blurRad="130000" dist="101600" dir="2700000" algn="tl" rotWithShape="0">
        <a:srgbClr val="000000">
          <a:alpha val="35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Sheet1!$B$10</c:f>
              <c:strCache>
                <c:ptCount val="1"/>
                <c:pt idx="0">
                  <c:v>Start</c:v>
                </c:pt>
              </c:strCache>
            </c:strRef>
          </c:tx>
          <c:spPr>
            <a:noFill/>
          </c:spPr>
          <c:invertIfNegative val="0"/>
          <c:cat>
            <c:strRef>
              <c:f>Sheet1!$A$11:$A$23</c:f>
              <c:strCache>
                <c:ptCount val="13"/>
                <c:pt idx="0">
                  <c:v>Identify Problem</c:v>
                </c:pt>
                <c:pt idx="1">
                  <c:v>Market Research</c:v>
                </c:pt>
                <c:pt idx="2">
                  <c:v>Identify Need&amp;Wants</c:v>
                </c:pt>
                <c:pt idx="3">
                  <c:v>Identify Design Criteria</c:v>
                </c:pt>
                <c:pt idx="4">
                  <c:v>Formulate Solution</c:v>
                </c:pt>
                <c:pt idx="5">
                  <c:v>Design Solution</c:v>
                </c:pt>
                <c:pt idx="6">
                  <c:v>Order Parts</c:v>
                </c:pt>
                <c:pt idx="7">
                  <c:v>Prepare for Final Presentation 1</c:v>
                </c:pt>
                <c:pt idx="8">
                  <c:v>Manufacture Solution</c:v>
                </c:pt>
                <c:pt idx="9">
                  <c:v>Test Solution</c:v>
                </c:pt>
                <c:pt idx="10">
                  <c:v>Troubleshoot problems</c:v>
                </c:pt>
                <c:pt idx="11">
                  <c:v>Fix Problems</c:v>
                </c:pt>
                <c:pt idx="12">
                  <c:v>Prepare for Final Presentation 2</c:v>
                </c:pt>
              </c:strCache>
            </c:strRef>
          </c:cat>
          <c:val>
            <c:numRef>
              <c:f>Sheet1!$B$11:$B$23</c:f>
              <c:numCache>
                <c:formatCode>d\-mmm</c:formatCode>
                <c:ptCount val="13"/>
                <c:pt idx="0">
                  <c:v>42261</c:v>
                </c:pt>
                <c:pt idx="1">
                  <c:v>42261</c:v>
                </c:pt>
                <c:pt idx="2">
                  <c:v>42261</c:v>
                </c:pt>
                <c:pt idx="3">
                  <c:v>42261</c:v>
                </c:pt>
                <c:pt idx="4">
                  <c:v>42264</c:v>
                </c:pt>
                <c:pt idx="5">
                  <c:v>42278</c:v>
                </c:pt>
                <c:pt idx="6">
                  <c:v>42292</c:v>
                </c:pt>
                <c:pt idx="7">
                  <c:v>42318</c:v>
                </c:pt>
                <c:pt idx="8" formatCode="m/d/yyyy">
                  <c:v>42391</c:v>
                </c:pt>
                <c:pt idx="9" formatCode="m/d/yyyy">
                  <c:v>42425</c:v>
                </c:pt>
                <c:pt idx="10" formatCode="m/d/yyyy">
                  <c:v>42439</c:v>
                </c:pt>
                <c:pt idx="11" formatCode="m/d/yyyy">
                  <c:v>42444</c:v>
                </c:pt>
                <c:pt idx="12">
                  <c:v>42439</c:v>
                </c:pt>
              </c:numCache>
            </c:numRef>
          </c:val>
        </c:ser>
        <c:ser>
          <c:idx val="1"/>
          <c:order val="1"/>
          <c:tx>
            <c:strRef>
              <c:f>Sheet1!$C$10</c:f>
              <c:strCache>
                <c:ptCount val="1"/>
                <c:pt idx="0">
                  <c:v>Duration</c:v>
                </c:pt>
              </c:strCache>
            </c:strRef>
          </c:tx>
          <c:invertIfNegative val="0"/>
          <c:val>
            <c:numRef>
              <c:f>Sheet1!$C$11:$C$23</c:f>
              <c:numCache>
                <c:formatCode>General</c:formatCode>
                <c:ptCount val="13"/>
                <c:pt idx="0">
                  <c:v>4</c:v>
                </c:pt>
                <c:pt idx="1">
                  <c:v>11</c:v>
                </c:pt>
                <c:pt idx="2">
                  <c:v>11</c:v>
                </c:pt>
                <c:pt idx="3">
                  <c:v>11</c:v>
                </c:pt>
                <c:pt idx="4">
                  <c:v>13</c:v>
                </c:pt>
                <c:pt idx="5">
                  <c:v>30</c:v>
                </c:pt>
                <c:pt idx="6">
                  <c:v>36</c:v>
                </c:pt>
                <c:pt idx="7">
                  <c:v>25</c:v>
                </c:pt>
                <c:pt idx="8">
                  <c:v>43</c:v>
                </c:pt>
                <c:pt idx="9">
                  <c:v>19</c:v>
                </c:pt>
                <c:pt idx="10">
                  <c:v>10</c:v>
                </c:pt>
                <c:pt idx="11">
                  <c:v>29</c:v>
                </c:pt>
                <c:pt idx="12">
                  <c:v>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147295488"/>
        <c:axId val="146638416"/>
      </c:barChart>
      <c:catAx>
        <c:axId val="14729548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146638416"/>
        <c:crosses val="autoZero"/>
        <c:auto val="1"/>
        <c:lblAlgn val="ctr"/>
        <c:lblOffset val="100"/>
        <c:noMultiLvlLbl val="0"/>
      </c:catAx>
      <c:valAx>
        <c:axId val="146638416"/>
        <c:scaling>
          <c:orientation val="minMax"/>
          <c:min val="42261"/>
        </c:scaling>
        <c:delete val="0"/>
        <c:axPos val="t"/>
        <c:majorGridlines/>
        <c:numFmt formatCode="d\-mmm" sourceLinked="1"/>
        <c:majorTickMark val="out"/>
        <c:minorTickMark val="none"/>
        <c:tickLblPos val="nextTo"/>
        <c:crossAx val="147295488"/>
        <c:crosses val="autoZero"/>
        <c:crossBetween val="between"/>
        <c:majorUnit val="30"/>
      </c:valAx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5D5C-EC2A-4E54-B184-59AFF8EE626F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076C-3104-4F5C-83A5-4AB608BD7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5D5C-EC2A-4E54-B184-59AFF8EE626F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076C-3104-4F5C-83A5-4AB608BD7F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5D5C-EC2A-4E54-B184-59AFF8EE626F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076C-3104-4F5C-83A5-4AB608BD7F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5D5C-EC2A-4E54-B184-59AFF8EE626F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076C-3104-4F5C-83A5-4AB608BD7F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5D5C-EC2A-4E54-B184-59AFF8EE626F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804076C-3104-4F5C-83A5-4AB608BD7F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5D5C-EC2A-4E54-B184-59AFF8EE626F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076C-3104-4F5C-83A5-4AB608BD7F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5D5C-EC2A-4E54-B184-59AFF8EE626F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076C-3104-4F5C-83A5-4AB608BD7F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5D5C-EC2A-4E54-B184-59AFF8EE626F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076C-3104-4F5C-83A5-4AB608BD7F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5D5C-EC2A-4E54-B184-59AFF8EE626F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076C-3104-4F5C-83A5-4AB608BD7F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5D5C-EC2A-4E54-B184-59AFF8EE626F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076C-3104-4F5C-83A5-4AB608BD7F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5D5C-EC2A-4E54-B184-59AFF8EE626F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076C-3104-4F5C-83A5-4AB608BD7F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2B25D5C-EC2A-4E54-B184-59AFF8EE626F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804076C-3104-4F5C-83A5-4AB608BD7F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help@3dr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walkera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Super Capacitor in Drone Application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33800"/>
            <a:ext cx="6400800" cy="1752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Presented By:</a:t>
            </a:r>
          </a:p>
          <a:p>
            <a:r>
              <a:rPr lang="en-US" dirty="0" smtClean="0"/>
              <a:t>Jonathan </a:t>
            </a:r>
            <a:r>
              <a:rPr lang="en-US" dirty="0" err="1" smtClean="0"/>
              <a:t>Dy</a:t>
            </a:r>
            <a:r>
              <a:rPr lang="en-US" dirty="0" smtClean="0"/>
              <a:t> Rosales</a:t>
            </a:r>
          </a:p>
          <a:p>
            <a:r>
              <a:rPr lang="en-US" dirty="0" smtClean="0"/>
              <a:t>Mark Ortiz </a:t>
            </a:r>
          </a:p>
          <a:p>
            <a:r>
              <a:rPr lang="en-US" dirty="0" smtClean="0"/>
              <a:t>Ricardo </a:t>
            </a:r>
            <a:r>
              <a:rPr lang="en-US" dirty="0" err="1" smtClean="0"/>
              <a:t>Castrellon</a:t>
            </a:r>
            <a:endParaRPr lang="en-US" dirty="0" smtClean="0"/>
          </a:p>
          <a:p>
            <a:r>
              <a:rPr lang="en-US" dirty="0" smtClean="0"/>
              <a:t>Jose </a:t>
            </a:r>
            <a:r>
              <a:rPr lang="en-US" dirty="0" err="1" smtClean="0"/>
              <a:t>Araujo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0" y="3276600"/>
            <a:ext cx="3058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Advisor: Dr. Javier </a:t>
            </a:r>
            <a:r>
              <a:rPr lang="en-US" dirty="0" err="1" smtClean="0"/>
              <a:t>Kypuros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779281"/>
              </p:ext>
            </p:extLst>
          </p:nvPr>
        </p:nvGraphicFramePr>
        <p:xfrm>
          <a:off x="152400" y="609600"/>
          <a:ext cx="8839199" cy="5764942"/>
        </p:xfrm>
        <a:graphic>
          <a:graphicData uri="http://schemas.openxmlformats.org/drawingml/2006/table">
            <a:tbl>
              <a:tblPr firstRow="1" firstCol="1">
                <a:tableStyleId>{D7AC3CCA-C797-4891-BE02-D94E43425B78}</a:tableStyleId>
              </a:tblPr>
              <a:tblGrid>
                <a:gridCol w="1390145"/>
                <a:gridCol w="2774695"/>
                <a:gridCol w="2311992"/>
                <a:gridCol w="2362367"/>
              </a:tblGrid>
              <a:tr h="4438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Features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9" marR="6659" marT="8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Phantom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3 Professional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9" marR="6659" marT="8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Solo Smart Drone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9" marR="6659" marT="8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X8+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9" marR="6659" marT="8879" marB="0" anchor="ctr"/>
                </a:tc>
              </a:tr>
              <a:tr h="4223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Price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9" marR="6659" marT="8879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Cost: $1259</a:t>
                      </a:r>
                      <a:r>
                        <a:rPr lang="en-US" sz="1800" baseline="0" dirty="0" smtClean="0"/>
                        <a:t> USD</a:t>
                      </a:r>
                    </a:p>
                  </a:txBody>
                  <a:tcPr marL="6659" marR="6659" marT="8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$999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USD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9" marR="6659" marT="8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$1350 USD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9" marR="6659" marT="8879" marB="0" anchor="ctr"/>
                </a:tc>
              </a:tr>
              <a:tr h="4438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Weight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9" marR="6659" marT="8879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1280 g</a:t>
                      </a:r>
                    </a:p>
                  </a:txBody>
                  <a:tcPr marL="6659" marR="6659" marT="8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500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g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9" marR="6659" marT="8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2560 g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9" marR="6659" marT="8879" marB="0" anchor="ctr"/>
                </a:tc>
              </a:tr>
              <a:tr h="4438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Flight Time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9" marR="6659" marT="8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25 min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9" marR="6659" marT="8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20 min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9" marR="6659" marT="8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15 min 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9" marR="6659" marT="8879" marB="0" anchor="ctr"/>
                </a:tc>
              </a:tr>
              <a:tr h="7737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Battery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9" marR="6659" marT="8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 smtClean="0">
                          <a:effectLst/>
                        </a:rPr>
                        <a:t>LIPo</a:t>
                      </a:r>
                      <a:r>
                        <a:rPr lang="en-US" sz="1800" u="none" strike="noStrike" dirty="0" smtClean="0">
                          <a:effectLst/>
                        </a:rPr>
                        <a:t> 4S</a:t>
                      </a:r>
                    </a:p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15.2V</a:t>
                      </a:r>
                    </a:p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4480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800" u="none" strike="noStrike" baseline="0" dirty="0" err="1" smtClean="0">
                          <a:effectLst/>
                        </a:rPr>
                        <a:t>mAh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9" marR="6659" marT="8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 smtClean="0">
                          <a:effectLst/>
                        </a:rPr>
                        <a:t>Lipo</a:t>
                      </a:r>
                      <a:endParaRPr lang="en-US" sz="18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14.8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V</a:t>
                      </a:r>
                    </a:p>
                    <a:p>
                      <a:pPr algn="ctr" fontAlgn="ctr"/>
                      <a:r>
                        <a:rPr lang="en-US" sz="1800" u="none" strike="noStrike" baseline="0" dirty="0" smtClean="0">
                          <a:effectLst/>
                        </a:rPr>
                        <a:t>5200 </a:t>
                      </a:r>
                      <a:r>
                        <a:rPr lang="en-US" sz="1800" u="none" strike="noStrike" baseline="0" dirty="0" err="1" smtClean="0">
                          <a:effectLst/>
                        </a:rPr>
                        <a:t>mAh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9" marR="6659" marT="8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 smtClean="0">
                          <a:effectLst/>
                        </a:rPr>
                        <a:t>LiPo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4S</a:t>
                      </a:r>
                    </a:p>
                    <a:p>
                      <a:pPr algn="ctr" fontAlgn="ctr"/>
                      <a:r>
                        <a:rPr lang="en-US" sz="1800" u="none" strike="noStrike" baseline="0" dirty="0" smtClean="0">
                          <a:effectLst/>
                        </a:rPr>
                        <a:t>14.8 V</a:t>
                      </a:r>
                    </a:p>
                    <a:p>
                      <a:pPr algn="ctr" fontAlgn="ctr"/>
                      <a:r>
                        <a:rPr lang="en-US" sz="1800" u="none" strike="noStrike" baseline="0" dirty="0" smtClean="0">
                          <a:effectLst/>
                        </a:rPr>
                        <a:t>10,000mAh 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9" marR="6659" marT="8879" marB="0" anchor="ctr"/>
                </a:tc>
              </a:tr>
              <a:tr h="4438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Motors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9" marR="6659" marT="8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960 kV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9" marR="6659" marT="8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880 kV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9" marR="6659" marT="8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800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kV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9" marR="6659" marT="8879" marB="0" anchor="ctr"/>
                </a:tc>
              </a:tr>
              <a:tr h="8670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Maximum Payload Capacity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9" marR="6659" marT="8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2029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g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9" marR="6659" marT="8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420 g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9" marR="6659" marT="8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800 g 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9" marR="6659" marT="8879" marB="0" anchor="ctr"/>
                </a:tc>
              </a:tr>
              <a:tr h="867081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Charge Time</a:t>
                      </a:r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59" marR="6659" marT="8879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1-1.5 </a:t>
                      </a:r>
                      <a:r>
                        <a:rPr kumimoji="0" lang="en-US" sz="18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hrs</a:t>
                      </a:r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59" marR="6659" marT="8879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 </a:t>
                      </a:r>
                      <a:r>
                        <a:rPr kumimoji="0" lang="en-US" sz="18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hrs</a:t>
                      </a:r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59" marR="6659" marT="8879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kumimoji="0" lang="en-US" sz="18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hrs</a:t>
                      </a:r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59" marR="6659" marT="8879" marB="0" anchor="ctr"/>
                </a:tc>
              </a:tr>
              <a:tr h="4895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Dimensions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9" marR="6659" marT="8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590 mm (diagonal size)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9" marR="6659" marT="8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460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mm (diagonal size)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9" marR="6659" marT="8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35x51x20 (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LxWxH</a:t>
                      </a:r>
                      <a:r>
                        <a:rPr lang="en-US" sz="1800" u="none" strike="noStrike" dirty="0" smtClean="0">
                          <a:effectLst/>
                        </a:rPr>
                        <a:t>)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9" marR="6659" marT="8879" marB="0" anchor="ctr"/>
                </a:tc>
              </a:tr>
              <a:tr h="4438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Company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9" marR="6659" marT="8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DJI Innovations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9" marR="6659" marT="8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3D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Robotics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9" marR="6659" marT="8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3D Robotics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9" marR="6659" marT="8879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205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729395"/>
              </p:ext>
            </p:extLst>
          </p:nvPr>
        </p:nvGraphicFramePr>
        <p:xfrm>
          <a:off x="130629" y="174173"/>
          <a:ext cx="8839199" cy="6502044"/>
        </p:xfrm>
        <a:graphic>
          <a:graphicData uri="http://schemas.openxmlformats.org/drawingml/2006/table">
            <a:tbl>
              <a:tblPr firstRow="1" firstCol="1">
                <a:tableStyleId>{D7AC3CCA-C797-4891-BE02-D94E43425B78}</a:tableStyleId>
              </a:tblPr>
              <a:tblGrid>
                <a:gridCol w="1390145"/>
                <a:gridCol w="2774695"/>
                <a:gridCol w="2311992"/>
                <a:gridCol w="2362367"/>
              </a:tblGrid>
              <a:tr h="5341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Features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9" marR="6659" marT="887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u="none" strike="noStrike" kern="1200" dirty="0" smtClean="0">
                          <a:effectLst/>
                        </a:rPr>
                        <a:t>QR X350 Premium</a:t>
                      </a:r>
                      <a:endParaRPr lang="en-US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659" marR="6659" marT="8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Voyager 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9" marR="6659" marT="8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Spreading Wings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S900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9" marR="6659" marT="8879" marB="0" anchor="ctr"/>
                </a:tc>
              </a:tr>
              <a:tr h="4835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Price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9" marR="6659" marT="887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u="none" strike="noStrike" kern="1200" dirty="0" smtClean="0">
                          <a:effectLst/>
                        </a:rPr>
                        <a:t>$1099 USD </a:t>
                      </a:r>
                      <a:endParaRPr lang="en-US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659" marR="6659" marT="8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$1999 USD 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9" marR="6659" marT="8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$1400 USD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9" marR="6659" marT="8879" marB="0" anchor="ctr"/>
                </a:tc>
              </a:tr>
              <a:tr h="5080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Weight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9" marR="6659" marT="887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u="none" strike="noStrike" kern="1200" dirty="0" smtClean="0">
                          <a:effectLst/>
                        </a:rPr>
                        <a:t>1280 g</a:t>
                      </a:r>
                      <a:endParaRPr lang="en-US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659" marR="6659" marT="8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3650 g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9" marR="6659" marT="8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3300 g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9" marR="6659" marT="8879" marB="0" anchor="ctr"/>
                </a:tc>
              </a:tr>
              <a:tr h="5080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Flight Time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9" marR="6659" marT="887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u="none" strike="noStrike" kern="1200" dirty="0" smtClean="0">
                          <a:effectLst/>
                        </a:rPr>
                        <a:t>25 min</a:t>
                      </a:r>
                      <a:endParaRPr lang="en-US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659" marR="6659" marT="8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20 min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9" marR="6659" marT="8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18 min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9" marR="6659" marT="8879" marB="0" anchor="ctr"/>
                </a:tc>
              </a:tr>
              <a:tr h="8857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Battery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9" marR="6659" marT="887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u="none" strike="noStrike" kern="1200" dirty="0" err="1" smtClean="0">
                          <a:effectLst/>
                        </a:rPr>
                        <a:t>LiPo</a:t>
                      </a:r>
                      <a:endParaRPr lang="en-US" sz="1800" u="none" strike="noStrike" kern="1200" dirty="0" smtClean="0">
                        <a:effectLst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-US" sz="1800" u="none" strike="noStrike" kern="1200" dirty="0" smtClean="0">
                          <a:effectLst/>
                        </a:rPr>
                        <a:t>29.6 V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n-US" sz="1800" u="none" strike="noStrike" kern="1200" dirty="0" smtClean="0">
                          <a:effectLst/>
                        </a:rPr>
                        <a:t>3000 </a:t>
                      </a:r>
                      <a:r>
                        <a:rPr lang="en-US" sz="1800" u="none" strike="noStrike" kern="1200" dirty="0" err="1" smtClean="0">
                          <a:effectLst/>
                        </a:rPr>
                        <a:t>mAh</a:t>
                      </a:r>
                      <a:endParaRPr lang="en-US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659" marR="6659" marT="8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 smtClean="0">
                          <a:effectLst/>
                        </a:rPr>
                        <a:t>LiPo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(2)</a:t>
                      </a:r>
                    </a:p>
                    <a:p>
                      <a:pPr algn="ctr" fontAlgn="ctr"/>
                      <a:r>
                        <a:rPr lang="en-US" sz="1800" u="none" strike="noStrike" baseline="0" dirty="0" smtClean="0">
                          <a:effectLst/>
                        </a:rPr>
                        <a:t>29.6 V</a:t>
                      </a:r>
                    </a:p>
                    <a:p>
                      <a:pPr algn="ctr" fontAlgn="ctr"/>
                      <a:r>
                        <a:rPr lang="en-US" sz="1800" u="none" strike="noStrike" baseline="0" dirty="0" smtClean="0">
                          <a:effectLst/>
                        </a:rPr>
                        <a:t>3000 </a:t>
                      </a:r>
                      <a:r>
                        <a:rPr lang="en-US" sz="1800" u="none" strike="noStrike" baseline="0" dirty="0" err="1" smtClean="0">
                          <a:effectLst/>
                        </a:rPr>
                        <a:t>mAh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9" marR="6659" marT="8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 smtClean="0">
                          <a:effectLst/>
                        </a:rPr>
                        <a:t>LiPo</a:t>
                      </a:r>
                      <a:r>
                        <a:rPr lang="en-US" sz="1800" u="none" strike="noStrike" dirty="0" smtClean="0">
                          <a:effectLst/>
                        </a:rPr>
                        <a:t> 6S</a:t>
                      </a:r>
                    </a:p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15.2 V</a:t>
                      </a:r>
                    </a:p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4000mAh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9" marR="6659" marT="8879" marB="0" anchor="ctr"/>
                </a:tc>
              </a:tr>
              <a:tr h="5080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Motors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9" marR="6659" marT="887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u="none" strike="noStrike" kern="1200" dirty="0" smtClean="0">
                          <a:effectLst/>
                        </a:rPr>
                        <a:t>-</a:t>
                      </a:r>
                      <a:endParaRPr lang="en-US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659" marR="6659" marT="8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-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9" marR="6659" marT="8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400 kV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9" marR="6659" marT="8879" marB="0" anchor="ctr"/>
                </a:tc>
              </a:tr>
              <a:tr h="9926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Maximum Payload Capacity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9" marR="6659" marT="887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u="none" strike="noStrike" kern="1200" dirty="0" smtClean="0">
                          <a:effectLst/>
                        </a:rPr>
                        <a:t>2429 g</a:t>
                      </a:r>
                      <a:endParaRPr lang="en-US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659" marR="6659" marT="8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None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9" marR="6659" marT="8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5300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g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9" marR="6659" marT="8879" marB="0" anchor="ctr"/>
                </a:tc>
              </a:tr>
              <a:tr h="992666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Charge Time</a:t>
                      </a:r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59" marR="6659" marT="887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 </a:t>
                      </a:r>
                      <a:r>
                        <a:rPr kumimoji="0" lang="en-US" sz="18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hrs</a:t>
                      </a:r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59" marR="6659" marT="8879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2-2.5 </a:t>
                      </a:r>
                      <a:r>
                        <a:rPr kumimoji="0" lang="en-US" sz="18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hrs</a:t>
                      </a:r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59" marR="6659" marT="8879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kumimoji="0" lang="en-US" sz="18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hrs</a:t>
                      </a:r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59" marR="6659" marT="8879" marB="0" anchor="ctr"/>
                </a:tc>
              </a:tr>
              <a:tr h="5341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Dimensions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9" marR="6659" marT="887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u="none" strike="noStrike" kern="1200" dirty="0" smtClean="0">
                          <a:effectLst/>
                        </a:rPr>
                        <a:t>233 mm (diagonal size)</a:t>
                      </a:r>
                      <a:endParaRPr lang="en-US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659" marR="6659" marT="8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346 mm (diagonal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size)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9" marR="6659" marT="8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900 mm (diagonal size)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9" marR="6659" marT="8879" marB="0" anchor="ctr"/>
                </a:tc>
              </a:tr>
              <a:tr h="5080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Company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9" marR="6659" marT="887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u="none" strike="noStrike" kern="1200" dirty="0" err="1" smtClean="0">
                          <a:effectLst/>
                        </a:rPr>
                        <a:t>Walkera</a:t>
                      </a:r>
                      <a:endParaRPr lang="en-US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659" marR="6659" marT="8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 smtClean="0">
                          <a:effectLst/>
                        </a:rPr>
                        <a:t>Walkera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9" marR="6659" marT="8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Expert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Drones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9" marR="6659" marT="8879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564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" y="228600"/>
            <a:ext cx="8763000" cy="6477000"/>
            <a:chOff x="-228600" y="-1600200"/>
            <a:chExt cx="10029825" cy="809039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228600" y="-1600200"/>
              <a:ext cx="10029825" cy="61341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28578" y="4528046"/>
              <a:ext cx="9829800" cy="19621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691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533400"/>
            <a:ext cx="8003422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79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433" y="1"/>
            <a:ext cx="4800412" cy="684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81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133600" y="304800"/>
            <a:ext cx="5334000" cy="6096000"/>
            <a:chOff x="3257550" y="828675"/>
            <a:chExt cx="4533900" cy="520065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57550" y="828675"/>
              <a:ext cx="2628900" cy="520065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86450" y="838197"/>
              <a:ext cx="1905000" cy="5191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829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285" y="1709988"/>
            <a:ext cx="8927432" cy="369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91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295400" y="1371600"/>
          <a:ext cx="6505576" cy="4333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Composite Frame</a:t>
            </a:r>
          </a:p>
          <a:p>
            <a:r>
              <a:rPr lang="en-US" dirty="0" smtClean="0"/>
              <a:t>Efficient Motors</a:t>
            </a:r>
          </a:p>
          <a:p>
            <a:r>
              <a:rPr lang="en-US" dirty="0" smtClean="0"/>
              <a:t>Improved Flight Controller</a:t>
            </a:r>
          </a:p>
          <a:p>
            <a:r>
              <a:rPr lang="en-US" dirty="0" smtClean="0"/>
              <a:t>Improved Duct/Propeller Design</a:t>
            </a:r>
          </a:p>
          <a:p>
            <a:r>
              <a:rPr lang="en-US" dirty="0" smtClean="0"/>
              <a:t>Super Capacitor Battery.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</a:t>
            </a:r>
            <a:r>
              <a:rPr lang="en-US" dirty="0" err="1" smtClean="0"/>
              <a:t>Polycopter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Content Placeholder 3" descr="quadcopte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81104" y="1600200"/>
            <a:ext cx="5981792" cy="470852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Battery Charge Time </a:t>
            </a:r>
          </a:p>
          <a:p>
            <a:r>
              <a:rPr lang="en-US" dirty="0" smtClean="0"/>
              <a:t>Flight Time</a:t>
            </a:r>
          </a:p>
          <a:p>
            <a:r>
              <a:rPr lang="en-US" dirty="0" smtClean="0"/>
              <a:t>Durability</a:t>
            </a:r>
          </a:p>
          <a:p>
            <a:r>
              <a:rPr lang="en-US" dirty="0" smtClean="0"/>
              <a:t>Regulation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Goals/Objectives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</a:p>
          <a:p>
            <a:pPr lvl="1"/>
            <a:r>
              <a:rPr lang="en-US" dirty="0" smtClean="0"/>
              <a:t>Reduce Charge Time</a:t>
            </a:r>
          </a:p>
          <a:p>
            <a:pPr lvl="1"/>
            <a:r>
              <a:rPr lang="en-US" dirty="0" smtClean="0"/>
              <a:t>Increase Flight Time (30min – 60min)</a:t>
            </a:r>
          </a:p>
          <a:p>
            <a:pPr lvl="1"/>
            <a:r>
              <a:rPr lang="en-US" dirty="0" smtClean="0"/>
              <a:t>Affordable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Needs/Wants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Needs:</a:t>
            </a:r>
          </a:p>
          <a:p>
            <a:pPr lvl="1"/>
            <a:r>
              <a:rPr lang="en-US" dirty="0" smtClean="0"/>
              <a:t>Durable</a:t>
            </a:r>
          </a:p>
          <a:p>
            <a:pPr lvl="1"/>
            <a:r>
              <a:rPr lang="en-US" dirty="0" smtClean="0"/>
              <a:t>Affordable</a:t>
            </a:r>
          </a:p>
          <a:p>
            <a:pPr lvl="1"/>
            <a:r>
              <a:rPr lang="en-US" dirty="0" smtClean="0"/>
              <a:t>Lightweight</a:t>
            </a:r>
          </a:p>
          <a:p>
            <a:pPr lvl="1"/>
            <a:r>
              <a:rPr lang="en-US" dirty="0" smtClean="0"/>
              <a:t>Payload</a:t>
            </a:r>
          </a:p>
          <a:p>
            <a:pPr lvl="1"/>
            <a:r>
              <a:rPr lang="en-US" dirty="0" smtClean="0"/>
              <a:t>Long Flight Time</a:t>
            </a:r>
          </a:p>
          <a:p>
            <a:pPr lvl="1"/>
            <a:r>
              <a:rPr lang="en-US" dirty="0" smtClean="0"/>
              <a:t>Short Recharge</a:t>
            </a:r>
          </a:p>
          <a:p>
            <a:r>
              <a:rPr lang="en-US" dirty="0" smtClean="0"/>
              <a:t>Wants:</a:t>
            </a:r>
          </a:p>
          <a:p>
            <a:pPr lvl="1"/>
            <a:r>
              <a:rPr lang="en-US" dirty="0" smtClean="0"/>
              <a:t>Aesthetically appeasing </a:t>
            </a:r>
          </a:p>
          <a:p>
            <a:pPr lvl="1"/>
            <a:r>
              <a:rPr lang="en-US" dirty="0" smtClean="0"/>
              <a:t>Quick Respond time to control module</a:t>
            </a:r>
          </a:p>
        </p:txBody>
      </p:sp>
    </p:spTree>
    <p:extLst>
      <p:ext uri="{BB962C8B-B14F-4D97-AF65-F5344CB8AC3E}">
        <p14:creationId xmlns:p14="http://schemas.microsoft.com/office/powerpoint/2010/main" val="1742426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381000" y="1524000"/>
          <a:ext cx="8305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Holder</a:t>
            </a:r>
            <a:endParaRPr lang="en-US" dirty="0"/>
          </a:p>
        </p:txBody>
      </p:sp>
      <p:pic>
        <p:nvPicPr>
          <p:cNvPr id="4" name="Content Placeholder 3" descr="Market Holde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915" y="1600200"/>
            <a:ext cx="7428170" cy="470852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5318533"/>
              </p:ext>
            </p:extLst>
          </p:nvPr>
        </p:nvGraphicFramePr>
        <p:xfrm>
          <a:off x="217715" y="217715"/>
          <a:ext cx="8773885" cy="63717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4777"/>
                <a:gridCol w="1754777"/>
                <a:gridCol w="1754777"/>
                <a:gridCol w="1754777"/>
                <a:gridCol w="1754777"/>
              </a:tblGrid>
              <a:tr h="38509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Product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Location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Website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Product Info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Contact</a:t>
                      </a:r>
                      <a:r>
                        <a:rPr lang="en-US" sz="1400" baseline="0" dirty="0" smtClean="0"/>
                        <a:t> Info </a:t>
                      </a:r>
                    </a:p>
                  </a:txBody>
                  <a:tcPr/>
                </a:tc>
              </a:tr>
              <a:tr h="1906818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Shenzhen,</a:t>
                      </a:r>
                      <a:r>
                        <a:rPr lang="en-US" sz="1400" baseline="0" dirty="0" smtClean="0"/>
                        <a:t> China</a:t>
                      </a:r>
                    </a:p>
                    <a:p>
                      <a:pPr algn="ctr"/>
                      <a:endParaRPr lang="en-US" sz="1400" baseline="0" dirty="0" smtClean="0"/>
                    </a:p>
                    <a:p>
                      <a:pPr algn="ctr"/>
                      <a:r>
                        <a:rPr lang="en-US" sz="1400" baseline="0" dirty="0" smtClean="0"/>
                        <a:t>Los Angeles, CA, USA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u="none" strike="noStrike" dirty="0" smtClean="0">
                          <a:effectLst/>
                        </a:rPr>
                        <a:t>www.dji.com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Phantom 3 Professional</a:t>
                      </a:r>
                    </a:p>
                    <a:p>
                      <a:pPr algn="ctr"/>
                      <a:endParaRPr lang="en-US" sz="1400" dirty="0" smtClean="0"/>
                    </a:p>
                    <a:p>
                      <a:pPr algn="l"/>
                      <a:r>
                        <a:rPr lang="en-US" sz="1400" dirty="0" smtClean="0"/>
                        <a:t>Cost: $1259</a:t>
                      </a:r>
                      <a:r>
                        <a:rPr lang="en-US" sz="1400" baseline="0" dirty="0" smtClean="0"/>
                        <a:t> USD</a:t>
                      </a:r>
                    </a:p>
                    <a:p>
                      <a:pPr algn="l"/>
                      <a:r>
                        <a:rPr lang="en-US" sz="1400" baseline="0" dirty="0" smtClean="0"/>
                        <a:t>Weight: 1280 g</a:t>
                      </a:r>
                    </a:p>
                    <a:p>
                      <a:pPr algn="l"/>
                      <a:r>
                        <a:rPr lang="en-US" sz="1400" baseline="0" dirty="0" smtClean="0"/>
                        <a:t>Flight Time: 20 min</a:t>
                      </a:r>
                    </a:p>
                    <a:p>
                      <a:pPr algn="l"/>
                      <a:r>
                        <a:rPr lang="en-US" sz="1400" baseline="0" dirty="0" smtClean="0"/>
                        <a:t>Pay Load: 2429 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u="none" strike="noStrike" dirty="0" smtClean="0">
                          <a:effectLst/>
                        </a:rPr>
                        <a:t>DJI North America</a:t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Tel: +1(818)235-0789</a:t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Email: us.support@dji.com</a:t>
                      </a:r>
                      <a:endParaRPr lang="en-US" sz="1400" dirty="0"/>
                    </a:p>
                  </a:txBody>
                  <a:tcPr/>
                </a:tc>
              </a:tr>
              <a:tr h="196184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United States </a:t>
                      </a:r>
                    </a:p>
                    <a:p>
                      <a:pPr algn="ctr"/>
                      <a:endParaRPr lang="en-US" sz="1400" dirty="0" smtClean="0"/>
                    </a:p>
                    <a:p>
                      <a:pPr algn="l"/>
                      <a:r>
                        <a:rPr lang="en-US" sz="1400" dirty="0" smtClean="0"/>
                        <a:t>Several Retailers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Best</a:t>
                      </a:r>
                      <a:r>
                        <a:rPr lang="en-US" sz="1400" baseline="0" dirty="0" smtClean="0"/>
                        <a:t> Buy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Drone Plus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www.3drobotics.com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Solo Smart Drone</a:t>
                      </a:r>
                    </a:p>
                    <a:p>
                      <a:pPr algn="ctr"/>
                      <a:endParaRPr lang="en-US" sz="1400" dirty="0" smtClean="0"/>
                    </a:p>
                    <a:p>
                      <a:pPr algn="l"/>
                      <a:r>
                        <a:rPr lang="en-US" sz="1400" dirty="0" smtClean="0"/>
                        <a:t>Cost: $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999 USD</a:t>
                      </a:r>
                    </a:p>
                    <a:p>
                      <a:pPr algn="l"/>
                      <a:r>
                        <a:rPr lang="en-US" sz="1400" dirty="0" smtClean="0"/>
                        <a:t>Weight:</a:t>
                      </a:r>
                      <a:r>
                        <a:rPr lang="en-US" sz="1400" baseline="0" dirty="0" smtClean="0"/>
                        <a:t> 500 g</a:t>
                      </a:r>
                    </a:p>
                    <a:p>
                      <a:pPr algn="l"/>
                      <a:r>
                        <a:rPr lang="en-US" sz="1400" baseline="0" dirty="0" smtClean="0"/>
                        <a:t>Flight Time: 20 min</a:t>
                      </a:r>
                    </a:p>
                    <a:p>
                      <a:pPr algn="l"/>
                      <a:r>
                        <a:rPr lang="en-US" sz="1400" baseline="0" dirty="0" smtClean="0"/>
                        <a:t>Pay Load: 420 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3D</a:t>
                      </a:r>
                      <a:r>
                        <a:rPr lang="en-US" sz="1400" baseline="0" dirty="0" smtClean="0"/>
                        <a:t> Robotics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Tel: 1(855)982-2898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Email: </a:t>
                      </a:r>
                    </a:p>
                    <a:p>
                      <a:pPr algn="ctr"/>
                      <a:r>
                        <a:rPr lang="en-US" sz="1400" baseline="0" dirty="0" smtClean="0">
                          <a:hlinkClick r:id="rId2"/>
                        </a:rPr>
                        <a:t>help@3dr.com</a:t>
                      </a:r>
                      <a:r>
                        <a:rPr lang="en-US" sz="1400" baseline="0" dirty="0" smtClean="0"/>
                        <a:t> </a:t>
                      </a:r>
                      <a:endParaRPr lang="en-US" sz="1400" dirty="0"/>
                    </a:p>
                  </a:txBody>
                  <a:tcPr/>
                </a:tc>
              </a:tr>
              <a:tr h="2118019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United States </a:t>
                      </a:r>
                    </a:p>
                    <a:p>
                      <a:pPr algn="ctr"/>
                      <a:endParaRPr lang="en-US" sz="1400" dirty="0" smtClean="0"/>
                    </a:p>
                    <a:p>
                      <a:pPr algn="l"/>
                      <a:r>
                        <a:rPr lang="en-US" sz="1400" dirty="0" smtClean="0"/>
                        <a:t>Several Retailers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Best Buy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Drone Plus</a:t>
                      </a:r>
                    </a:p>
                    <a:p>
                      <a:pPr algn="l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www.3drobotics.com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X8+</a:t>
                      </a:r>
                    </a:p>
                    <a:p>
                      <a:pPr algn="ctr"/>
                      <a:endParaRPr lang="en-US" sz="1400" dirty="0" smtClean="0"/>
                    </a:p>
                    <a:p>
                      <a:pPr algn="l"/>
                      <a:r>
                        <a:rPr lang="en-US" sz="1400" dirty="0" smtClean="0"/>
                        <a:t>Cost: $1350</a:t>
                      </a:r>
                      <a:r>
                        <a:rPr lang="en-US" sz="1400" baseline="0" dirty="0" smtClean="0"/>
                        <a:t> USD</a:t>
                      </a:r>
                    </a:p>
                    <a:p>
                      <a:pPr algn="l"/>
                      <a:r>
                        <a:rPr lang="en-US" sz="1400" baseline="0" dirty="0" smtClean="0"/>
                        <a:t>Weight: 2560 g</a:t>
                      </a:r>
                    </a:p>
                    <a:p>
                      <a:pPr algn="l"/>
                      <a:r>
                        <a:rPr lang="en-US" sz="1400" baseline="0" dirty="0" smtClean="0"/>
                        <a:t>Flight Time: 15 min</a:t>
                      </a:r>
                    </a:p>
                    <a:p>
                      <a:pPr algn="l"/>
                      <a:r>
                        <a:rPr lang="en-US" sz="1400" baseline="0" dirty="0" smtClean="0"/>
                        <a:t>Pay Load: 800 g</a:t>
                      </a:r>
                      <a:endParaRPr lang="en-US" sz="1400" dirty="0" smtClean="0"/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3D</a:t>
                      </a:r>
                      <a:r>
                        <a:rPr lang="en-US" sz="1400" baseline="0" dirty="0" smtClean="0"/>
                        <a:t> Robotics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Tel: 1(855)982-2898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Email: </a:t>
                      </a:r>
                    </a:p>
                    <a:p>
                      <a:pPr algn="ctr"/>
                      <a:r>
                        <a:rPr lang="en-US" sz="1400" baseline="0" dirty="0" smtClean="0">
                          <a:hlinkClick r:id="rId2"/>
                        </a:rPr>
                        <a:t>help@3dr.com</a:t>
                      </a:r>
                      <a:r>
                        <a:rPr lang="en-US" sz="1400" baseline="0" dirty="0" smtClean="0"/>
                        <a:t> </a:t>
                      </a:r>
                      <a:endParaRPr lang="en-US" sz="1400" dirty="0" smtClean="0"/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1886" y="742223"/>
            <a:ext cx="1513114" cy="1335593"/>
          </a:xfrm>
          <a:prstGeom prst="rect">
            <a:avLst/>
          </a:prstGeom>
        </p:spPr>
      </p:pic>
      <p:pic>
        <p:nvPicPr>
          <p:cNvPr id="6" name="Picture 2" descr="Solo Drone Specs Callot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6" y="2664826"/>
            <a:ext cx="1513114" cy="143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X8+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418" r="1" b="20038"/>
          <a:stretch/>
        </p:blipFill>
        <p:spPr bwMode="auto">
          <a:xfrm>
            <a:off x="391885" y="4939937"/>
            <a:ext cx="1589315" cy="119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6956515"/>
              </p:ext>
            </p:extLst>
          </p:nvPr>
        </p:nvGraphicFramePr>
        <p:xfrm>
          <a:off x="304801" y="225903"/>
          <a:ext cx="8458200" cy="64706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1640"/>
                <a:gridCol w="1369423"/>
                <a:gridCol w="1711778"/>
                <a:gridCol w="1611086"/>
                <a:gridCol w="2074273"/>
              </a:tblGrid>
              <a:tr h="3845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Product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Location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Website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Product Info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Contact</a:t>
                      </a:r>
                      <a:r>
                        <a:rPr lang="en-US" sz="1400" baseline="0" dirty="0" smtClean="0"/>
                        <a:t> Info </a:t>
                      </a:r>
                    </a:p>
                  </a:txBody>
                  <a:tcPr/>
                </a:tc>
              </a:tr>
              <a:tr h="193361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Guangzhou, China</a:t>
                      </a:r>
                    </a:p>
                    <a:p>
                      <a:pPr algn="ctr"/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hlinkClick r:id="rId2"/>
                        </a:rPr>
                        <a:t>www.walkera.com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QR X900 Premium</a:t>
                      </a:r>
                    </a:p>
                    <a:p>
                      <a:pPr algn="ctr"/>
                      <a:endParaRPr lang="en-US" sz="1400" dirty="0" smtClean="0"/>
                    </a:p>
                    <a:p>
                      <a:pPr algn="l"/>
                      <a:r>
                        <a:rPr lang="en-US" sz="1400" dirty="0" smtClean="0"/>
                        <a:t>Cost: $1099</a:t>
                      </a:r>
                      <a:r>
                        <a:rPr lang="en-US" sz="1400" baseline="0" dirty="0" smtClean="0"/>
                        <a:t> USD</a:t>
                      </a:r>
                    </a:p>
                    <a:p>
                      <a:pPr algn="l"/>
                      <a:r>
                        <a:rPr lang="en-US" sz="1400" baseline="0" dirty="0" smtClean="0"/>
                        <a:t>Weight: 1280 g</a:t>
                      </a:r>
                    </a:p>
                    <a:p>
                      <a:pPr algn="l"/>
                      <a:r>
                        <a:rPr lang="en-US" sz="1400" baseline="0" dirty="0" smtClean="0"/>
                        <a:t>Flight Time: 25 min</a:t>
                      </a:r>
                    </a:p>
                    <a:p>
                      <a:pPr algn="l"/>
                      <a:r>
                        <a:rPr lang="en-US" sz="1400" baseline="0" dirty="0" smtClean="0"/>
                        <a:t>Pay Load: 2429 g</a:t>
                      </a:r>
                      <a:endParaRPr lang="en-US" sz="1400" dirty="0" smtClean="0"/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Walkera</a:t>
                      </a:r>
                      <a:r>
                        <a:rPr lang="en-US" sz="1400" baseline="0" dirty="0"/>
                        <a:t> </a:t>
                      </a:r>
                      <a:endParaRPr lang="en-US" sz="1400" baseline="0" dirty="0" smtClean="0"/>
                    </a:p>
                    <a:p>
                      <a:pPr algn="ctr"/>
                      <a:r>
                        <a:rPr lang="en-US" sz="1400" baseline="0" dirty="0" smtClean="0"/>
                        <a:t>Tel: 86-020-84915116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Email: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info@walkera.com</a:t>
                      </a:r>
                    </a:p>
                  </a:txBody>
                  <a:tcPr/>
                </a:tc>
              </a:tr>
              <a:tr h="1959226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Guangzhou, China</a:t>
                      </a:r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hlinkClick r:id="rId2"/>
                        </a:rPr>
                        <a:t>www.walkera.com</a:t>
                      </a:r>
                      <a:endParaRPr lang="en-US" sz="1400" dirty="0" smtClean="0"/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Voyager</a:t>
                      </a:r>
                      <a:r>
                        <a:rPr lang="en-US" sz="1400" baseline="0" dirty="0" smtClean="0"/>
                        <a:t> 3</a:t>
                      </a:r>
                    </a:p>
                    <a:p>
                      <a:pPr algn="ctr"/>
                      <a:endParaRPr lang="en-US" sz="1400" baseline="0" dirty="0" smtClean="0"/>
                    </a:p>
                    <a:p>
                      <a:pPr algn="l"/>
                      <a:r>
                        <a:rPr lang="en-US" sz="1400" dirty="0" smtClean="0"/>
                        <a:t>Cost: $1999</a:t>
                      </a:r>
                      <a:r>
                        <a:rPr lang="en-US" sz="1400" baseline="0" dirty="0" smtClean="0"/>
                        <a:t> USD</a:t>
                      </a:r>
                    </a:p>
                    <a:p>
                      <a:pPr algn="l"/>
                      <a:r>
                        <a:rPr lang="en-US" sz="1400" baseline="0" dirty="0" smtClean="0"/>
                        <a:t>Weight:  3650 g</a:t>
                      </a:r>
                    </a:p>
                    <a:p>
                      <a:pPr algn="l"/>
                      <a:r>
                        <a:rPr lang="en-US" sz="1400" baseline="0" dirty="0" smtClean="0"/>
                        <a:t>Flight Time: 20 min</a:t>
                      </a:r>
                    </a:p>
                    <a:p>
                      <a:pPr algn="l"/>
                      <a:r>
                        <a:rPr lang="en-US" sz="1400" baseline="0" dirty="0" smtClean="0"/>
                        <a:t>Pay Load: None</a:t>
                      </a:r>
                      <a:endParaRPr lang="en-US" sz="1400" dirty="0" smtClean="0"/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Walkera</a:t>
                      </a:r>
                      <a:r>
                        <a:rPr lang="en-US" sz="1400" baseline="0" dirty="0" smtClean="0"/>
                        <a:t> 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Tel: 86-020-84915116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Email: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info@walkera.com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2115196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Washington DC.</a:t>
                      </a:r>
                    </a:p>
                    <a:p>
                      <a:pPr algn="ctr"/>
                      <a:r>
                        <a:rPr lang="en-US" sz="1400" dirty="0" smtClean="0"/>
                        <a:t>Houston,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TX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www.expertdrones.com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Spreading</a:t>
                      </a:r>
                      <a:r>
                        <a:rPr lang="en-US" sz="1400" baseline="0" dirty="0" smtClean="0"/>
                        <a:t> Wings S900</a:t>
                      </a:r>
                    </a:p>
                    <a:p>
                      <a:pPr algn="ctr"/>
                      <a:endParaRPr lang="en-US" sz="1400" baseline="0" dirty="0" smtClean="0"/>
                    </a:p>
                    <a:p>
                      <a:pPr algn="l"/>
                      <a:r>
                        <a:rPr lang="en-US" sz="1400" dirty="0" smtClean="0"/>
                        <a:t>Cost: $1400</a:t>
                      </a:r>
                      <a:r>
                        <a:rPr lang="en-US" sz="1400" baseline="0" dirty="0" smtClean="0"/>
                        <a:t> USD</a:t>
                      </a:r>
                    </a:p>
                    <a:p>
                      <a:pPr algn="l"/>
                      <a:r>
                        <a:rPr lang="en-US" sz="1400" baseline="0" dirty="0" smtClean="0"/>
                        <a:t>Weight:  3300 g</a:t>
                      </a:r>
                    </a:p>
                    <a:p>
                      <a:pPr algn="l"/>
                      <a:r>
                        <a:rPr lang="en-US" sz="1400" baseline="0" dirty="0" smtClean="0"/>
                        <a:t>Flight Time: 18 min</a:t>
                      </a:r>
                    </a:p>
                    <a:p>
                      <a:pPr algn="l"/>
                      <a:r>
                        <a:rPr lang="en-US" sz="1400" baseline="0" dirty="0" smtClean="0"/>
                        <a:t>Pay Load: 5300 g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Expert Drones</a:t>
                      </a:r>
                    </a:p>
                    <a:p>
                      <a:pPr algn="ctr"/>
                      <a:r>
                        <a:rPr lang="en-US" sz="1400" dirty="0" smtClean="0"/>
                        <a:t>Tel: 202-657-1989</a:t>
                      </a:r>
                      <a:r>
                        <a:rPr lang="en-US" sz="1400" baseline="0" dirty="0" smtClean="0"/>
                        <a:t>  DC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Tel: 832-4995049 TX</a:t>
                      </a:r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Email:</a:t>
                      </a:r>
                    </a:p>
                    <a:p>
                      <a:pPr algn="ctr"/>
                      <a:r>
                        <a:rPr lang="en-US" sz="1400" dirty="0" smtClean="0"/>
                        <a:t>houston@expertdrones.com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651" y="897232"/>
            <a:ext cx="1519150" cy="12363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652" y="2959671"/>
            <a:ext cx="1519148" cy="8625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9651" y="5016772"/>
            <a:ext cx="1519150" cy="125189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157</TotalTime>
  <Words>531</Words>
  <Application>Microsoft Office PowerPoint</Application>
  <PresentationFormat>On-screen Show (4:3)</PresentationFormat>
  <Paragraphs>224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Book Antiqua</vt:lpstr>
      <vt:lpstr>Calibri</vt:lpstr>
      <vt:lpstr>Lucida Sans</vt:lpstr>
      <vt:lpstr>Wingdings</vt:lpstr>
      <vt:lpstr>Wingdings 2</vt:lpstr>
      <vt:lpstr>Wingdings 3</vt:lpstr>
      <vt:lpstr>Apex</vt:lpstr>
      <vt:lpstr>Super Capacitor in Drone Application</vt:lpstr>
      <vt:lpstr>What is a Polycopter?</vt:lpstr>
      <vt:lpstr>The Problem</vt:lpstr>
      <vt:lpstr>Goals/Objectives</vt:lpstr>
      <vt:lpstr>Needs/Wants</vt:lpstr>
      <vt:lpstr>Market Research</vt:lpstr>
      <vt:lpstr>Market Holder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Timeline</vt:lpstr>
      <vt:lpstr>Proposed Solutions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Innovations in Drone Application</dc:title>
  <dc:creator>Jonathan</dc:creator>
  <cp:lastModifiedBy>Jose</cp:lastModifiedBy>
  <cp:revision>23</cp:revision>
  <dcterms:created xsi:type="dcterms:W3CDTF">2015-09-18T14:12:14Z</dcterms:created>
  <dcterms:modified xsi:type="dcterms:W3CDTF">2015-09-25T21:47:13Z</dcterms:modified>
</cp:coreProperties>
</file>